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8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05"/>
  </p:normalViewPr>
  <p:slideViewPr>
    <p:cSldViewPr snapToGrid="0">
      <p:cViewPr varScale="1">
        <p:scale>
          <a:sx n="90" d="100"/>
          <a:sy n="90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D2268D-7AD2-4A98-9A6C-04094BAA5770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BE75E-BAEF-44A4-B33E-A782F924D73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1442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BE75E-BAEF-44A4-B33E-A782F924D73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1784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3202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0040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7958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1469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2928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0551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6540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959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8304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3139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85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6582A-81C6-46FF-9CDC-5E9D7139362C}" type="datetimeFigureOut">
              <a:rPr lang="fr-FR" smtClean="0"/>
              <a:t>23/06/2021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362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60081" y="3056527"/>
            <a:ext cx="10181546" cy="1092686"/>
          </a:xfrm>
        </p:spPr>
        <p:txBody>
          <a:bodyPr>
            <a:normAutofit fontScale="90000"/>
          </a:bodyPr>
          <a:lstStyle/>
          <a:p>
            <a:pPr algn="l"/>
            <a:r>
              <a:rPr lang="fr-FR" b="1" dirty="0">
                <a:solidFill>
                  <a:srgbClr val="0070C0"/>
                </a:solidFill>
              </a:rPr>
              <a:t>Chapitre 12 – Actions mécaniques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4" name="Connecteur droit 3"/>
          <p:cNvCxnSpPr/>
          <p:nvPr/>
        </p:nvCxnSpPr>
        <p:spPr>
          <a:xfrm flipV="1">
            <a:off x="860080" y="4149213"/>
            <a:ext cx="10181546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334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Force d’interaction gravitationnelle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>
            <a:extLst>
              <a:ext uri="{FF2B5EF4-FFF2-40B4-BE49-F238E27FC236}">
                <a16:creationId xmlns:a16="http://schemas.microsoft.com/office/drawing/2014/main" id="{5D156FC8-C8E8-C143-80CF-9E6AAB9C48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3" y="1030748"/>
            <a:ext cx="5080000" cy="5080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7BB2AF4E-31A0-774D-920D-1DD030CD377B}"/>
                  </a:ext>
                </a:extLst>
              </p:cNvPr>
              <p:cNvSpPr txBox="1"/>
              <p:nvPr/>
            </p:nvSpPr>
            <p:spPr>
              <a:xfrm>
                <a:off x="5300983" y="1140031"/>
                <a:ext cx="6670034" cy="49135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fr-FR" sz="2400" dirty="0">
                    <a:solidFill>
                      <a:schemeClr val="tx2"/>
                    </a:solidFill>
                  </a:rPr>
                  <a:t>Terre – Soleil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sub>
                    </m:sSub>
                    <m:r>
                      <a:rPr lang="fr-FR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=149×</m:t>
                    </m:r>
                    <m:sSup>
                      <m:sSupPr>
                        <m:ctrlP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9</m:t>
                        </m:r>
                      </m:sup>
                    </m:sSup>
                    <m:r>
                      <a:rPr lang="fr-FR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24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m</m:t>
                    </m:r>
                  </m:oMath>
                </a14:m>
                <a:endParaRPr lang="fr-FR" sz="2400" dirty="0">
                  <a:solidFill>
                    <a:schemeClr val="tx2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fr-FR" sz="2400" dirty="0">
                  <a:solidFill>
                    <a:schemeClr val="tx2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fr-FR" sz="2400" dirty="0">
                    <a:solidFill>
                      <a:schemeClr val="tx2"/>
                    </a:solidFill>
                  </a:rPr>
                  <a:t>Terre – </a:t>
                </a:r>
                <a:r>
                  <a:rPr lang="fr-FR" sz="2400" dirty="0" err="1">
                    <a:solidFill>
                      <a:schemeClr val="tx2"/>
                    </a:solidFill>
                  </a:rPr>
                  <a:t>Obelix</a:t>
                </a:r>
                <a:r>
                  <a:rPr lang="fr-FR" sz="2400" dirty="0">
                    <a:solidFill>
                      <a:schemeClr val="tx2"/>
                    </a:solidFill>
                  </a:rPr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6,</m:t>
                    </m:r>
                    <m:r>
                      <a:rPr lang="fr-FR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37</m:t>
                    </m:r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24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km</m:t>
                    </m:r>
                  </m:oMath>
                </a14:m>
                <a:endParaRPr lang="fr-FR" sz="2400" dirty="0">
                  <a:solidFill>
                    <a:schemeClr val="tx2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fr-FR" sz="2400" dirty="0">
                  <a:solidFill>
                    <a:schemeClr val="tx2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fr-FR" sz="2400" dirty="0" err="1">
                    <a:solidFill>
                      <a:schemeClr val="tx2"/>
                    </a:solidFill>
                  </a:rPr>
                  <a:t>Obelix</a:t>
                </a:r>
                <a:r>
                  <a:rPr lang="fr-FR" sz="2400" dirty="0">
                    <a:solidFill>
                      <a:schemeClr val="tx2"/>
                    </a:solidFill>
                  </a:rPr>
                  <a:t> – </a:t>
                </a:r>
                <a:r>
                  <a:rPr lang="fr-FR" sz="2400" dirty="0" err="1">
                    <a:solidFill>
                      <a:schemeClr val="tx2"/>
                    </a:solidFill>
                  </a:rPr>
                  <a:t>Asterix</a:t>
                </a:r>
                <a:r>
                  <a:rPr lang="fr-FR" sz="2400" dirty="0">
                    <a:solidFill>
                      <a:schemeClr val="tx2"/>
                    </a:solidFill>
                  </a:rPr>
                  <a:t> distants de 1 m</a:t>
                </a:r>
              </a:p>
              <a:p>
                <a:endParaRPr lang="fr-FR" sz="2400" dirty="0">
                  <a:solidFill>
                    <a:schemeClr val="tx2"/>
                  </a:solidFill>
                </a:endParaRPr>
              </a:p>
              <a:p>
                <a:endParaRPr lang="fr-FR" sz="2400" dirty="0">
                  <a:solidFill>
                    <a:schemeClr val="tx2"/>
                  </a:solidFill>
                </a:endParaRPr>
              </a:p>
              <a:p>
                <a:r>
                  <a:rPr lang="fr-FR" sz="2400" b="1" dirty="0">
                    <a:solidFill>
                      <a:schemeClr val="tx2"/>
                    </a:solidFill>
                  </a:rPr>
                  <a:t>Données :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𝐺</m:t>
                    </m:r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=6,67×</m:t>
                    </m:r>
                    <m:sSup>
                      <m:sSupPr>
                        <m:ctrlPr>
                          <a:rPr lang="fr-FR" sz="240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−11</m:t>
                        </m:r>
                      </m:sup>
                    </m:sSup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FR" sz="240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fr-FR" sz="24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fr-FR" sz="24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fr-FR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kg</m:t>
                        </m:r>
                      </m:e>
                      <m:sup>
                        <m: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fr-FR" sz="24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p>
                        <m: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endParaRPr lang="fr-FR" sz="2400" dirty="0">
                  <a:solidFill>
                    <a:schemeClr val="tx2"/>
                  </a:solidFill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=5,97 × </m:t>
                    </m:r>
                    <m:sSup>
                      <m:sSup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24 </m:t>
                        </m:r>
                      </m:sup>
                    </m:sSup>
                    <m:r>
                      <m:rPr>
                        <m:sty m:val="p"/>
                      </m:rPr>
                      <a:rPr lang="fr-FR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kg</m:t>
                    </m:r>
                  </m:oMath>
                </a14:m>
                <a:endParaRPr lang="fr-FR" sz="2400" dirty="0">
                  <a:solidFill>
                    <a:schemeClr val="tx2"/>
                  </a:solidFill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sub>
                    </m:sSub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=1,99 × </m:t>
                    </m:r>
                    <m:sSup>
                      <m:sSup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30 </m:t>
                        </m:r>
                      </m:sup>
                    </m:sSup>
                    <m:r>
                      <m:rPr>
                        <m:sty m:val="p"/>
                      </m:rPr>
                      <a:rPr lang="fr-FR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kg</m:t>
                    </m:r>
                  </m:oMath>
                </a14:m>
                <a:endParaRPr lang="fr-FR" sz="2400" dirty="0">
                  <a:solidFill>
                    <a:schemeClr val="tx2"/>
                  </a:solidFill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Ast</m:t>
                        </m:r>
                        <m: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é</m:t>
                        </m:r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rix</m:t>
                        </m:r>
                      </m:sub>
                    </m:sSub>
                    <m:r>
                      <a:rPr lang="fr-FR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=40 </m:t>
                    </m:r>
                    <m:r>
                      <m:rPr>
                        <m:sty m:val="p"/>
                      </m:rPr>
                      <a:rPr lang="fr-FR" sz="24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kg</m:t>
                    </m:r>
                  </m:oMath>
                </a14:m>
                <a:endParaRPr lang="fr-FR" sz="2400" dirty="0">
                  <a:solidFill>
                    <a:schemeClr val="tx2"/>
                  </a:solidFill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Ob</m:t>
                        </m:r>
                        <m: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é</m:t>
                        </m:r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lix</m:t>
                        </m:r>
                      </m:sub>
                    </m:sSub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1</m:t>
                    </m:r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50 </m:t>
                    </m:r>
                    <m:r>
                      <m:rPr>
                        <m:sty m:val="p"/>
                      </m:rPr>
                      <a:rPr lang="fr-FR" sz="24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kg</m:t>
                    </m:r>
                  </m:oMath>
                </a14:m>
                <a:endParaRPr lang="fr-FR" sz="2400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7BB2AF4E-31A0-774D-920D-1DD030CD37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00983" y="1140031"/>
                <a:ext cx="6670034" cy="4913525"/>
              </a:xfrm>
              <a:prstGeom prst="rect">
                <a:avLst/>
              </a:prstGeom>
              <a:blipFill>
                <a:blip r:embed="rId4"/>
                <a:stretch>
                  <a:fillRect l="-1521" t="-1031" b="-103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439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Poids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Le poids est-il le même en tout lieu ? | Lelivrescolaire.fr">
            <a:extLst>
              <a:ext uri="{FF2B5EF4-FFF2-40B4-BE49-F238E27FC236}">
                <a16:creationId xmlns:a16="http://schemas.microsoft.com/office/drawing/2014/main" id="{827E6491-C8BF-2E4A-A091-019B79242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3" y="950026"/>
            <a:ext cx="5283311" cy="39604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D9ABDFFF-24BF-6C42-91C2-F29A85DD75BF}"/>
                  </a:ext>
                </a:extLst>
              </p:cNvPr>
              <p:cNvSpPr txBox="1"/>
              <p:nvPr/>
            </p:nvSpPr>
            <p:spPr>
              <a:xfrm>
                <a:off x="6096001" y="950026"/>
                <a:ext cx="5875016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+mj-lt"/>
                  <a:buAutoNum type="arabicPeriod"/>
                </a:pPr>
                <a:r>
                  <a:rPr lang="fr-FR" sz="2400" dirty="0">
                    <a:solidFill>
                      <a:schemeClr val="tx2"/>
                    </a:solidFill>
                  </a:rPr>
                  <a:t>Tintin sur Terre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fr-FR" sz="2400" dirty="0">
                  <a:solidFill>
                    <a:schemeClr val="tx2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fr-FR" sz="2400" dirty="0">
                    <a:solidFill>
                      <a:schemeClr val="tx2"/>
                    </a:solidFill>
                  </a:rPr>
                  <a:t>Tintin sur la Lune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fr-FR" sz="2400" dirty="0">
                  <a:solidFill>
                    <a:schemeClr val="tx2"/>
                  </a:solidFill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fr-FR" sz="2400" dirty="0">
                    <a:solidFill>
                      <a:schemeClr val="tx2"/>
                    </a:solidFill>
                  </a:rPr>
                  <a:t>Tintin sur Mars</a:t>
                </a:r>
              </a:p>
              <a:p>
                <a:endParaRPr lang="fr-FR" sz="2400" dirty="0">
                  <a:solidFill>
                    <a:schemeClr val="tx2"/>
                  </a:solidFill>
                </a:endParaRPr>
              </a:p>
              <a:p>
                <a:r>
                  <a:rPr lang="fr-FR" sz="2400" b="1" dirty="0">
                    <a:solidFill>
                      <a:schemeClr val="tx2"/>
                    </a:solidFill>
                  </a:rPr>
                  <a:t>Données :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𝐺</m:t>
                    </m:r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=6,67×</m:t>
                    </m:r>
                    <m:sSup>
                      <m:sSup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−11</m:t>
                        </m:r>
                      </m:sup>
                    </m:sSup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p>
                        <m: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fr-FR" sz="24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kg</m:t>
                        </m:r>
                      </m:e>
                      <m:sup>
                        <m: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fr-FR" sz="24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p>
                        <m: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endParaRPr lang="fr-FR" sz="2400" i="1" dirty="0">
                  <a:solidFill>
                    <a:schemeClr val="tx2"/>
                  </a:solidFill>
                  <a:latin typeface="Cambria Math" panose="02040503050406030204" pitchFamily="18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=9,81 </m:t>
                    </m:r>
                    <m:r>
                      <m:rPr>
                        <m:sty m:val="p"/>
                      </m:rPr>
                      <a:rPr lang="fr-FR" sz="24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m</m:t>
                    </m:r>
                    <m:r>
                      <a:rPr lang="fr-FR" sz="24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p>
                        <m: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endParaRPr lang="fr-FR" sz="2400" i="1" dirty="0">
                  <a:solidFill>
                    <a:schemeClr val="tx2"/>
                  </a:solidFill>
                  <a:latin typeface="Cambria Math" panose="02040503050406030204" pitchFamily="18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L</m:t>
                        </m:r>
                      </m:sub>
                    </m:sSub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1,62</m:t>
                    </m:r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24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m</m:t>
                    </m:r>
                    <m:r>
                      <a:rPr lang="fr-FR" sz="24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p>
                        <m: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endParaRPr lang="fr-FR" sz="2400" dirty="0">
                  <a:solidFill>
                    <a:schemeClr val="tx2"/>
                  </a:solidFill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sub>
                    </m:sSub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3,72</m:t>
                    </m:r>
                    <m:r>
                      <a:rPr lang="fr-FR" sz="24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24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m</m:t>
                    </m:r>
                    <m:r>
                      <a:rPr lang="fr-FR" sz="24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FR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  <m:sup>
                        <m:r>
                          <a:rPr lang="fr-FR" sz="240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−2</m:t>
                        </m:r>
                      </m:sup>
                    </m:sSup>
                  </m:oMath>
                </a14:m>
                <a:endParaRPr lang="fr-FR" sz="2400" dirty="0">
                  <a:solidFill>
                    <a:schemeClr val="tx2"/>
                  </a:solidFill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4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Tintin</m:t>
                        </m:r>
                      </m:sub>
                    </m:sSub>
                    <m:r>
                      <a:rPr lang="fr-FR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=70 </m:t>
                    </m:r>
                    <m:r>
                      <m:rPr>
                        <m:sty m:val="p"/>
                      </m:rPr>
                      <a:rPr lang="fr-FR" sz="24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kg</m:t>
                    </m:r>
                  </m:oMath>
                </a14:m>
                <a:endParaRPr lang="fr-FR" sz="2400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D9ABDFFF-24BF-6C42-91C2-F29A85DD75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1" y="950026"/>
                <a:ext cx="5875016" cy="4524315"/>
              </a:xfrm>
              <a:prstGeom prst="rect">
                <a:avLst/>
              </a:prstGeom>
              <a:blipFill>
                <a:blip r:embed="rId3"/>
                <a:stretch>
                  <a:fillRect l="-1728" t="-1117" b="-139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7" name="Tableau 6">
                <a:extLst>
                  <a:ext uri="{FF2B5EF4-FFF2-40B4-BE49-F238E27FC236}">
                    <a16:creationId xmlns:a16="http://schemas.microsoft.com/office/drawing/2014/main" id="{3003E90C-235C-D848-9740-39292F1D5CF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08108647"/>
                  </p:ext>
                </p:extLst>
              </p:nvPr>
            </p:nvGraphicFramePr>
            <p:xfrm>
              <a:off x="2032000" y="5664346"/>
              <a:ext cx="8128000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2000">
                      <a:extLst>
                        <a:ext uri="{9D8B030D-6E8A-4147-A177-3AD203B41FA5}">
                          <a16:colId xmlns:a16="http://schemas.microsoft.com/office/drawing/2014/main" val="1163744622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4117934377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1244014803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137678200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Terre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Lune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Mars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861452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fr-FR" dirty="0"/>
                            <a:t>Masse (kg)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80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5,97 × </m:t>
                                </m:r>
                                <m:sSup>
                                  <m:sSupPr>
                                    <m:ctrlP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24 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8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7,6</m:t>
                                </m:r>
                                <m:r>
                                  <a:rPr lang="fr-FR" sz="1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 × </m:t>
                                </m:r>
                                <m:sSup>
                                  <m:sSupPr>
                                    <m:ctrlP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fr-FR" sz="1800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22</m:t>
                                    </m:r>
                                    <m: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80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6,39 × </m:t>
                                </m:r>
                                <m:sSup>
                                  <m:sSupPr>
                                    <m:ctrlP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23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384942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fr-FR" dirty="0"/>
                            <a:t>Rayon (m)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80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6,</m:t>
                                </m:r>
                                <m:r>
                                  <a:rPr lang="fr-FR" sz="18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37</m:t>
                                </m:r>
                                <m:r>
                                  <a:rPr lang="fr-FR" sz="180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 × </m:t>
                                </m:r>
                                <m:sSup>
                                  <m:sSupPr>
                                    <m:ctrlP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fr-FR" sz="1800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  <m: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8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fr-FR" sz="1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fr-FR" sz="18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  <m:r>
                                  <a:rPr lang="fr-FR" sz="18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×</m:t>
                                </m:r>
                                <m:sSup>
                                  <m:sSupPr>
                                    <m:ctrlP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fr-FR" sz="1800" i="1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fr-FR" sz="1800" b="0" i="1" smtClean="0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3,4×</m:t>
                                </m:r>
                                <m:sSup>
                                  <m:sSupPr>
                                    <m:ctrlPr>
                                      <a:rPr lang="fr-FR" sz="1800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FR" sz="1800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fr-FR" sz="1800" b="0" i="1" smtClean="0">
                                        <a:solidFill>
                                          <a:schemeClr val="tx2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6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FR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79765922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7" name="Tableau 6">
                <a:extLst>
                  <a:ext uri="{FF2B5EF4-FFF2-40B4-BE49-F238E27FC236}">
                    <a16:creationId xmlns:a16="http://schemas.microsoft.com/office/drawing/2014/main" id="{3003E90C-235C-D848-9740-39292F1D5CF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08108647"/>
                  </p:ext>
                </p:extLst>
              </p:nvPr>
            </p:nvGraphicFramePr>
            <p:xfrm>
              <a:off x="2032000" y="5664346"/>
              <a:ext cx="8128000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32000">
                      <a:extLst>
                        <a:ext uri="{9D8B030D-6E8A-4147-A177-3AD203B41FA5}">
                          <a16:colId xmlns:a16="http://schemas.microsoft.com/office/drawing/2014/main" val="1163744622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4117934377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1244014803"/>
                        </a:ext>
                      </a:extLst>
                    </a:gridCol>
                    <a:gridCol w="2032000">
                      <a:extLst>
                        <a:ext uri="{9D8B030D-6E8A-4147-A177-3AD203B41FA5}">
                          <a16:colId xmlns:a16="http://schemas.microsoft.com/office/drawing/2014/main" val="137678200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Terre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Lune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FR" dirty="0"/>
                            <a:t>Mars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28614521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fr-FR" dirty="0"/>
                            <a:t>Masse (kg)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00625" t="-103333" r="-201875" b="-12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200625" t="-103333" r="-101875" b="-12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300625" t="-103333" r="-1875" b="-12333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384942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fr-FR" dirty="0"/>
                            <a:t>Rayon (m)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100625" t="-210345" r="-201875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200625" t="-210345" r="-101875" b="-275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>
                        <a:blipFill>
                          <a:blip r:embed="rId4"/>
                          <a:stretch>
                            <a:fillRect l="-300625" t="-210345" r="-1875" b="-275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9765922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104037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Réaction du support – Tension d’un fil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Pendule de Newton - Cdiscount Maison">
            <a:extLst>
              <a:ext uri="{FF2B5EF4-FFF2-40B4-BE49-F238E27FC236}">
                <a16:creationId xmlns:a16="http://schemas.microsoft.com/office/drawing/2014/main" id="{AFBEED9B-14C8-194A-9FF7-3D674A1023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8" t="1362" r="1612" b="2418"/>
          <a:stretch/>
        </p:blipFill>
        <p:spPr bwMode="auto">
          <a:xfrm>
            <a:off x="6999929" y="1146868"/>
            <a:ext cx="4975761" cy="4963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balle de tennis - fond d&amp;#39;écran de tennis iphone - 466x700 - WallpaperTip">
            <a:extLst>
              <a:ext uri="{FF2B5EF4-FFF2-40B4-BE49-F238E27FC236}">
                <a16:creationId xmlns:a16="http://schemas.microsoft.com/office/drawing/2014/main" id="{C4FC3A84-1606-7D45-B49D-E6603220A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10" y="955744"/>
            <a:ext cx="3810784" cy="5724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80221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2055</TotalTime>
  <Words>145</Words>
  <Application>Microsoft Macintosh PowerPoint</Application>
  <PresentationFormat>Grand écran</PresentationFormat>
  <Paragraphs>41</Paragraphs>
  <Slides>4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Thème Office</vt:lpstr>
      <vt:lpstr>Chapitre 12 – Actions mécaniques</vt:lpstr>
      <vt:lpstr>Présentation PowerPoint</vt:lpstr>
      <vt:lpstr>Présentation PowerPoint</vt:lpstr>
      <vt:lpstr>Présentation PowerPoint</vt:lpstr>
    </vt:vector>
  </TitlesOfParts>
  <Company>LKB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Chapitre 1 – Corps purs et mélanges</dc:title>
  <dc:creator>remi</dc:creator>
  <cp:lastModifiedBy>Remi Metzdorff</cp:lastModifiedBy>
  <cp:revision>32</cp:revision>
  <dcterms:created xsi:type="dcterms:W3CDTF">2020-09-05T12:43:59Z</dcterms:created>
  <dcterms:modified xsi:type="dcterms:W3CDTF">2021-06-23T05:43:51Z</dcterms:modified>
</cp:coreProperties>
</file>

<file path=docProps/thumbnail.jpeg>
</file>